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Roboto" panose="020B0604020202020204" charset="0"/>
      <p:regular r:id="rId15"/>
      <p:bold r:id="rId16"/>
      <p:italic r:id="rId17"/>
      <p:boldItalic r:id="rId18"/>
    </p:embeddedFont>
    <p:embeddedFont>
      <p:font typeface="Georgia" panose="02040502050405020303" pitchFamily="18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2" d="100"/>
          <a:sy n="102" d="100"/>
        </p:scale>
        <p:origin x="-456" y="22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8102688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98088" y="2715912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2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200"/>
            </a:lvl1pPr>
            <a:lvl2pPr lvl="1" algn="ctr" rtl="0">
              <a:spcBef>
                <a:spcPts val="0"/>
              </a:spcBef>
              <a:buSzPct val="100000"/>
              <a:defRPr sz="4200"/>
            </a:lvl2pPr>
            <a:lvl3pPr lvl="2" algn="ctr" rtl="0">
              <a:spcBef>
                <a:spcPts val="0"/>
              </a:spcBef>
              <a:buSzPct val="100000"/>
              <a:defRPr sz="4200"/>
            </a:lvl3pPr>
            <a:lvl4pPr lvl="3" algn="ctr" rtl="0">
              <a:spcBef>
                <a:spcPts val="0"/>
              </a:spcBef>
              <a:buSzPct val="100000"/>
              <a:defRPr sz="4200"/>
            </a:lvl4pPr>
            <a:lvl5pPr lvl="4" algn="ctr" rtl="0">
              <a:spcBef>
                <a:spcPts val="0"/>
              </a:spcBef>
              <a:buSzPct val="100000"/>
              <a:defRPr sz="4200"/>
            </a:lvl5pPr>
            <a:lvl6pPr lvl="5" algn="ctr" rtl="0">
              <a:spcBef>
                <a:spcPts val="0"/>
              </a:spcBef>
              <a:buSzPct val="100000"/>
              <a:defRPr sz="4200"/>
            </a:lvl6pPr>
            <a:lvl7pPr lvl="6" algn="ctr" rtl="0">
              <a:spcBef>
                <a:spcPts val="0"/>
              </a:spcBef>
              <a:buSzPct val="100000"/>
              <a:defRPr sz="4200"/>
            </a:lvl7pPr>
            <a:lvl8pPr lvl="7" algn="ctr" rtl="0">
              <a:spcBef>
                <a:spcPts val="0"/>
              </a:spcBef>
              <a:buSzPct val="100000"/>
              <a:defRPr sz="4200"/>
            </a:lvl8pPr>
            <a:lvl9pPr lvl="8" algn="ctr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image" Target="../media/image2.png"/><Relationship Id="rId5" Type="http://schemas.openxmlformats.org/officeDocument/2006/relationships/image" Target="../media/image15.jp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2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2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8.jpg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2.png"/><Relationship Id="rId5" Type="http://schemas.openxmlformats.org/officeDocument/2006/relationships/image" Target="../media/image9.jp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2.png"/><Relationship Id="rId5" Type="http://schemas.openxmlformats.org/officeDocument/2006/relationships/image" Target="../media/image12.jp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ctrTitle"/>
          </p:nvPr>
        </p:nvSpPr>
        <p:spPr>
          <a:xfrm>
            <a:off x="326600" y="535477"/>
            <a:ext cx="8222100" cy="1596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0"/>
              </a:spcBef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0"/>
              </a:spcBef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0"/>
              </a:spcBef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0"/>
              </a:spcBef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0"/>
              </a:spcBef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0"/>
              </a:spcBef>
              <a:buNone/>
            </a:pP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0"/>
              </a:spcBef>
              <a:buNone/>
            </a:pP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Shape 86"/>
          <p:cNvSpPr txBox="1">
            <a:spLocks noGrp="1"/>
          </p:cNvSpPr>
          <p:nvPr>
            <p:ph type="subTitle" idx="1"/>
          </p:nvPr>
        </p:nvSpPr>
        <p:spPr>
          <a:xfrm>
            <a:off x="326600" y="2344053"/>
            <a:ext cx="8222100" cy="455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300" b="1"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sz="2300" b="1"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2300" b="1">
                <a:solidFill>
                  <a:srgbClr val="000000"/>
                </a:solidFill>
              </a:rPr>
              <a:t>BUSINESS INTELLIGENCE INTERN ASSIGNMENT</a:t>
            </a:r>
          </a:p>
          <a:p>
            <a:pPr lvl="0">
              <a:spcBef>
                <a:spcPts val="0"/>
              </a:spcBef>
              <a:buNone/>
            </a:pPr>
            <a:endParaRPr sz="2300"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3000" b="1"/>
              <a:t>ZAPPOS </a:t>
            </a:r>
          </a:p>
          <a:p>
            <a:pPr lvl="0">
              <a:spcBef>
                <a:spcPts val="0"/>
              </a:spcBef>
              <a:buNone/>
            </a:pPr>
            <a:r>
              <a:rPr lang="en" sz="2300" b="1"/>
              <a:t>BUSINESS INTELLIGENCE INTERN ASSIGNMENT</a:t>
            </a:r>
          </a:p>
          <a:p>
            <a:pPr lvl="0">
              <a:spcBef>
                <a:spcPts val="0"/>
              </a:spcBef>
              <a:buNone/>
            </a:pPr>
            <a:r>
              <a:rPr lang="en" sz="2300" b="1"/>
              <a:t>BHARAT DEVAGUPTAPU</a:t>
            </a:r>
          </a:p>
        </p:txBody>
      </p:sp>
      <p:pic>
        <p:nvPicPr>
          <p:cNvPr id="87" name="Shape 87" descr="Business-Intelligence-Buzzwords-panda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3998" cy="369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76"/>
    </mc:Choice>
    <mc:Fallback>
      <p:transition spd="slow" advTm="152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0" y="151575"/>
            <a:ext cx="9144000" cy="607800"/>
          </a:xfrm>
          <a:prstGeom prst="rect">
            <a:avLst/>
          </a:prstGeom>
          <a:solidFill>
            <a:srgbClr val="4A86E8"/>
          </a:solidFill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                         </a:t>
            </a:r>
            <a:r>
              <a:rPr lang="en">
                <a:solidFill>
                  <a:schemeClr val="lt1"/>
                </a:solidFill>
                <a:highlight>
                  <a:srgbClr val="4A86E8"/>
                </a:highlight>
              </a:rPr>
              <a:t>COMPETITORS</a:t>
            </a:r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311700" y="902250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Font typeface="Georgia"/>
              <a:buChar char="❖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There are lot of competitors to Zappos, but still Zappos stands a leading website because of its customer service and core values.</a:t>
            </a:r>
          </a:p>
          <a:p>
            <a:pPr marL="457200" lvl="0" indent="-228600" rtl="0">
              <a:spcBef>
                <a:spcPts val="0"/>
              </a:spcBef>
              <a:buFont typeface="Georgia"/>
              <a:buChar char="❖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Nordstrom,Shoebuy.com,JCpenney,bagsbuy.com</a:t>
            </a:r>
          </a:p>
          <a:p>
            <a:pPr marL="457200" lvl="0" indent="-228600" rtl="0">
              <a:spcBef>
                <a:spcPts val="0"/>
              </a:spcBef>
              <a:buFont typeface="Georgia"/>
              <a:buChar char="❖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Top five competitors include: JustFab,Spartoo,Amazon,Zulily,Gilt Groupe.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53" name="Shape 153" descr="yes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5275" y="2724149"/>
            <a:ext cx="5038725" cy="215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 descr="yes2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724149"/>
            <a:ext cx="4105275" cy="21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562"/>
    </mc:Choice>
    <mc:Fallback>
      <p:transition spd="slow" advTm="154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0" y="163900"/>
            <a:ext cx="9144000" cy="607800"/>
          </a:xfrm>
          <a:prstGeom prst="rect">
            <a:avLst/>
          </a:prstGeom>
          <a:solidFill>
            <a:srgbClr val="4A86E8"/>
          </a:solidFill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                    </a:t>
            </a:r>
            <a:r>
              <a:rPr lang="en">
                <a:solidFill>
                  <a:schemeClr val="lt1"/>
                </a:solidFill>
                <a:highlight>
                  <a:srgbClr val="4A86E8"/>
                </a:highlight>
              </a:rPr>
              <a:t>VALUE  PROPOSITIONS</a:t>
            </a:r>
          </a:p>
        </p:txBody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262475" y="902250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Font typeface="Georgia"/>
              <a:buChar char="❖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They are many facts that support the solutions suggested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Some of the facts include:</a:t>
            </a:r>
          </a:p>
          <a:p>
            <a:pPr marL="457200" lvl="0" indent="-228600" rtl="0">
              <a:spcBef>
                <a:spcPts val="0"/>
              </a:spcBef>
              <a:buFont typeface="Georgia"/>
              <a:buChar char="❖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44% of males, use major search engines to shop.</a:t>
            </a:r>
          </a:p>
          <a:p>
            <a:pPr marL="457200" lvl="0" indent="-228600" rtl="0">
              <a:spcBef>
                <a:spcPts val="0"/>
              </a:spcBef>
              <a:buFont typeface="Georgia"/>
              <a:buChar char="❖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50% of male aged 24 to 40 are influenced by digital ads and banners.</a:t>
            </a:r>
          </a:p>
          <a:p>
            <a:pPr marL="457200" lvl="0" indent="-228600">
              <a:spcBef>
                <a:spcPts val="0"/>
              </a:spcBef>
              <a:buFont typeface="Georgia"/>
              <a:buChar char="❖"/>
            </a:pPr>
            <a:r>
              <a:rPr lang="en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Data provided by comScore,shows that there are 19 million affluent males online, 40% of whom are shopping online twice a week or more. The top website visited in the group surveyed was Amazon.com.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961"/>
    </mc:Choice>
    <mc:Fallback>
      <p:transition spd="slow" advTm="1109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hape 165" descr="unnamed11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632"/>
    </mc:Choice>
    <mc:Fallback>
      <p:transition spd="slow" advTm="17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0" y="921950"/>
            <a:ext cx="9144000" cy="3679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Font typeface="Georgia"/>
              <a:buChar char="❖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Addressing specific set of problems </a:t>
            </a:r>
            <a:r>
              <a:rPr lang="en" dirty="0" smtClean="0">
                <a:latin typeface="Georgia"/>
                <a:ea typeface="Georgia"/>
                <a:cs typeface="Georgia"/>
                <a:sym typeface="Georgia"/>
              </a:rPr>
              <a:t>related </a:t>
            </a: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to Zappos business sector.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51C75"/>
                </a:solidFill>
                <a:latin typeface="Georgia"/>
                <a:ea typeface="Georgia"/>
                <a:cs typeface="Georgia"/>
                <a:sym typeface="Georgia"/>
              </a:rPr>
              <a:t>PROBLEM STATEMENT :</a:t>
            </a:r>
          </a:p>
          <a:p>
            <a:pPr marL="457200" lvl="0" indent="-228600" rtl="0">
              <a:spcBef>
                <a:spcPts val="0"/>
              </a:spcBef>
              <a:buFont typeface="Georgia"/>
              <a:buChar char="❖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Zappos is interested in attracting new customers to its website.</a:t>
            </a:r>
          </a:p>
          <a:p>
            <a:pPr marL="457200" lvl="0" indent="-228600" rtl="0">
              <a:spcBef>
                <a:spcPts val="0"/>
              </a:spcBef>
              <a:buFont typeface="Georgia"/>
              <a:buChar char="❖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There is a missing demographic that will add the highest dollar value to the company</a:t>
            </a:r>
            <a:r>
              <a:rPr lang="en" dirty="0" smtClean="0"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 marL="457200" lvl="0" indent="-228600" rtl="0">
              <a:spcBef>
                <a:spcPts val="0"/>
              </a:spcBef>
              <a:buFont typeface="Georgia"/>
              <a:buChar char="❖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dirty="0" smtClean="0">
                <a:latin typeface="Georgia"/>
                <a:ea typeface="Georgia"/>
                <a:cs typeface="Georgia"/>
                <a:sym typeface="Georgia"/>
              </a:rPr>
              <a:t>Value Propositions to attract and maintain.</a:t>
            </a:r>
            <a:endParaRPr lang="en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587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                 </a:t>
            </a:r>
            <a:r>
              <a:rPr lang="en" b="1">
                <a:solidFill>
                  <a:schemeClr val="lt1"/>
                </a:solidFill>
              </a:rPr>
              <a:t>What’s in the Presentation ?</a:t>
            </a:r>
            <a:r>
              <a:rPr lang="en"/>
              <a:t>                      </a:t>
            </a:r>
          </a:p>
        </p:txBody>
      </p:sp>
      <p:pic>
        <p:nvPicPr>
          <p:cNvPr id="94" name="Shape 94" descr="zappos_logo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1800" y="3420800"/>
            <a:ext cx="3262200" cy="14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330"/>
    </mc:Choice>
    <mc:Fallback>
      <p:transition spd="slow" advTm="30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0" y="291750"/>
            <a:ext cx="9144000" cy="607800"/>
          </a:xfrm>
          <a:prstGeom prst="rect">
            <a:avLst/>
          </a:prstGeom>
          <a:solidFill>
            <a:srgbClr val="4A86E8"/>
          </a:solidFill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                         </a:t>
            </a:r>
            <a:r>
              <a:rPr lang="en">
                <a:solidFill>
                  <a:schemeClr val="lt1"/>
                </a:solidFill>
              </a:rPr>
              <a:t>INTRODUCTION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311700" y="902250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spcAft>
                <a:spcPts val="0"/>
              </a:spcAft>
              <a:buFont typeface="Georgia"/>
              <a:buChar char="❖"/>
            </a:pPr>
            <a:r>
              <a:rPr lang="en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Demographics is a statistical data relating to the population and particular groups within it.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Char char="❖"/>
            </a:pPr>
            <a:r>
              <a:rPr lang="en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Demographics allows you to create segments to identify specific consumer markets.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Char char="❖"/>
            </a:pPr>
            <a:r>
              <a:rPr lang="en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Zappos is innovative,fast growing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       E-commerce company which sells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       Shoes,clothes,Bags etc.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Char char="❖"/>
            </a:pPr>
            <a:r>
              <a:rPr lang="en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Analyzing Zappos.com website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       Users, with demographics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       age,Gender,Education to bring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       new set of customers. </a:t>
            </a:r>
          </a:p>
        </p:txBody>
      </p:sp>
      <p:pic>
        <p:nvPicPr>
          <p:cNvPr id="101" name="Shape 101" descr="zappos_team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7625" y="2000250"/>
            <a:ext cx="4656374" cy="28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581"/>
    </mc:Choice>
    <mc:Fallback>
      <p:transition spd="slow" advTm="49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7800"/>
          </a:xfrm>
          <a:prstGeom prst="rect">
            <a:avLst/>
          </a:prstGeom>
          <a:solidFill>
            <a:srgbClr val="4A86E8"/>
          </a:solidFill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               </a:t>
            </a:r>
            <a:r>
              <a:rPr lang="en">
                <a:solidFill>
                  <a:schemeClr val="lt1"/>
                </a:solidFill>
              </a:rPr>
              <a:t>     ZAPPOS DEMOGRAPHICS</a:t>
            </a:r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26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spcBef>
                <a:spcPts val="0"/>
              </a:spcBef>
              <a:buChar char="❖"/>
            </a:pPr>
            <a:r>
              <a:rPr lang="en"/>
              <a:t> nnn</a:t>
            </a:r>
          </a:p>
        </p:txBody>
      </p:sp>
      <p:pic>
        <p:nvPicPr>
          <p:cNvPr id="108" name="Shape 108" descr="demo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07800"/>
            <a:ext cx="9143999" cy="26030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/>
        </p:nvSpPr>
        <p:spPr>
          <a:xfrm>
            <a:off x="0" y="3103825"/>
            <a:ext cx="9144000" cy="9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Char char="❖"/>
            </a:pPr>
            <a:r>
              <a:rPr lang="en" sz="1800" dirty="0">
                <a:latin typeface="Georgia"/>
                <a:ea typeface="Georgia"/>
                <a:cs typeface="Georgia"/>
                <a:sym typeface="Georgia"/>
              </a:rPr>
              <a:t>The core demographics for Zappos are females, with the browsing location being mostly school, and the education levels being highest in those that are in college.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Georgia"/>
              <a:buChar char="❖"/>
            </a:pPr>
            <a:r>
              <a:rPr lang="en" sz="1800" dirty="0">
                <a:latin typeface="Georgia"/>
                <a:ea typeface="Georgia"/>
                <a:cs typeface="Georgia"/>
                <a:sym typeface="Georgia"/>
              </a:rPr>
              <a:t>Old  target(2010) : Women aged  25-49 years, who are married, 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latin typeface="Georgia"/>
                <a:ea typeface="Georgia"/>
                <a:cs typeface="Georgia"/>
                <a:sym typeface="Georgia"/>
              </a:rPr>
              <a:t>         educated, parents,  salary of 75k+,known as  ‘happy hunter’.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Georgia"/>
              <a:buChar char="❖"/>
            </a:pPr>
            <a:r>
              <a:rPr lang="en" sz="1800" dirty="0">
                <a:latin typeface="Georgia"/>
                <a:ea typeface="Georgia"/>
                <a:cs typeface="Georgia"/>
                <a:sym typeface="Georgia"/>
              </a:rPr>
              <a:t>Expected current target: Women 18-49 years,educated,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latin typeface="Georgia"/>
                <a:ea typeface="Georgia"/>
                <a:cs typeface="Georgia"/>
                <a:sym typeface="Georgia"/>
              </a:rPr>
              <a:t>         In some college as well as not in college         </a:t>
            </a:r>
          </a:p>
          <a:p>
            <a:pPr lvl="0">
              <a:spcBef>
                <a:spcPts val="0"/>
              </a:spcBef>
              <a:buNone/>
            </a:pPr>
            <a:endParaRPr sz="1800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3" name="Audio 2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536"/>
    </mc:Choice>
    <mc:Fallback>
      <p:transition spd="slow" advTm="82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-50" y="94700"/>
            <a:ext cx="9144000" cy="607800"/>
          </a:xfrm>
          <a:prstGeom prst="rect">
            <a:avLst/>
          </a:prstGeom>
          <a:solidFill>
            <a:srgbClr val="4A86E8"/>
          </a:solidFill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                  </a:t>
            </a:r>
            <a:r>
              <a:rPr lang="en">
                <a:solidFill>
                  <a:schemeClr val="lt1"/>
                </a:solidFill>
              </a:rPr>
              <a:t>MISSING DEMOGRAPHICS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311700" y="702500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Font typeface="Georgia"/>
              <a:buChar char="❖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How Does Missing Demographics look like ?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From the above seen Zappos demographics information we can determine the missing customer demographics will be </a:t>
            </a:r>
            <a:r>
              <a:rPr lang="en">
                <a:solidFill>
                  <a:srgbClr val="351C75"/>
                </a:solidFill>
                <a:highlight>
                  <a:srgbClr val="00CEF6"/>
                </a:highlight>
                <a:latin typeface="Georgia"/>
                <a:ea typeface="Georgia"/>
                <a:cs typeface="Georgia"/>
                <a:sym typeface="Georgia"/>
              </a:rPr>
              <a:t>Men, Aged between 18-64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who are educated.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            </a:t>
            </a:r>
          </a:p>
        </p:txBody>
      </p:sp>
      <p:pic>
        <p:nvPicPr>
          <p:cNvPr id="116" name="Shape 116" descr="iStock-539453212-e1481573618145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8877" y="2488199"/>
            <a:ext cx="3395122" cy="243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 descr="meeting-with-tablet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21800" y="2488199"/>
            <a:ext cx="4186799" cy="24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 descr="bigstock-Busy-Student-Using-A-Laptop-90045299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2488200"/>
            <a:ext cx="3049651" cy="240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21"/>
    </mc:Choice>
    <mc:Fallback>
      <p:transition spd="slow" advTm="500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79800"/>
          </a:xfrm>
          <a:prstGeom prst="rect">
            <a:avLst/>
          </a:prstGeom>
          <a:solidFill>
            <a:srgbClr val="4A86E8"/>
          </a:solidFill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</a:t>
            </a:r>
            <a:r>
              <a:rPr lang="en">
                <a:solidFill>
                  <a:schemeClr val="lt1"/>
                </a:solidFill>
              </a:rPr>
              <a:t>             LIFESTYLE &amp; SPENDING BEHAVIOURS  </a:t>
            </a: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228600" y="514350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2400"/>
              </a:spcBef>
              <a:spcAft>
                <a:spcPts val="600"/>
              </a:spcAft>
              <a:buFont typeface="Georgia"/>
              <a:buChar char="❖"/>
            </a:pPr>
            <a:r>
              <a:rPr lang="en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From a recent Ecommerce demographics report it is found that men are actually more likely to shop than women</a:t>
            </a:r>
          </a:p>
          <a:p>
            <a:pPr marL="457200" lvl="0" indent="-228600">
              <a:spcBef>
                <a:spcPts val="0"/>
              </a:spcBef>
              <a:buFont typeface="Georgia"/>
              <a:buChar char="❖"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Men aged 18 to 34 would like to shift all their spending online. They also use auction sites.</a:t>
            </a:r>
          </a:p>
        </p:txBody>
      </p:sp>
      <p:pic>
        <p:nvPicPr>
          <p:cNvPr id="125" name="Shape 125" descr="spending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" y="1885950"/>
            <a:ext cx="9143999" cy="30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314"/>
    </mc:Choice>
    <mc:Fallback>
      <p:transition spd="slow" advTm="1033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0" y="193225"/>
            <a:ext cx="9144000" cy="709200"/>
          </a:xfrm>
          <a:prstGeom prst="rect">
            <a:avLst/>
          </a:prstGeom>
          <a:solidFill>
            <a:srgbClr val="4A86E8"/>
          </a:solidFill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">
                <a:solidFill>
                  <a:schemeClr val="lt1"/>
                </a:solidFill>
              </a:rPr>
              <a:t>   AGE DEMOGRAPHICS AND SEGMENTATION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     </a:t>
            </a:r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311700" y="902400"/>
            <a:ext cx="8520600" cy="4241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1200"/>
              </a:spcBef>
              <a:spcAft>
                <a:spcPts val="200"/>
              </a:spcAft>
              <a:buClr>
                <a:srgbClr val="000000"/>
              </a:buClr>
              <a:buFont typeface="Georgia"/>
              <a:buChar char="❖"/>
            </a:pPr>
            <a:r>
              <a:rPr lang="en" b="1">
                <a:solidFill>
                  <a:srgbClr val="000000"/>
                </a:solidFill>
                <a:highlight>
                  <a:srgbClr val="00CEF6"/>
                </a:highlight>
                <a:latin typeface="Georgia"/>
                <a:ea typeface="Georgia"/>
                <a:cs typeface="Georgia"/>
                <a:sym typeface="Georgia"/>
              </a:rPr>
              <a:t>Generation Z </a:t>
            </a:r>
            <a:r>
              <a:rPr lang="en"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: </a:t>
            </a:r>
            <a:r>
              <a:rPr lang="en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People born after 2000’s.They</a:t>
            </a:r>
            <a:r>
              <a:rPr lang="en"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won't </a:t>
            </a:r>
            <a:r>
              <a:rPr lang="en" i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directly</a:t>
            </a:r>
            <a:r>
              <a:rPr lang="en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make online purchases but they have a major influence on the parents. </a:t>
            </a:r>
          </a:p>
          <a:p>
            <a:pPr marL="457200" lvl="0" indent="-228600" rtl="0">
              <a:spcBef>
                <a:spcPts val="1200"/>
              </a:spcBef>
              <a:spcAft>
                <a:spcPts val="200"/>
              </a:spcAft>
              <a:buClr>
                <a:srgbClr val="000000"/>
              </a:buClr>
              <a:buFont typeface="Georgia"/>
              <a:buChar char="❖"/>
            </a:pPr>
            <a:r>
              <a:rPr lang="en" b="1">
                <a:solidFill>
                  <a:srgbClr val="000000"/>
                </a:solidFill>
                <a:highlight>
                  <a:srgbClr val="AFF000"/>
                </a:highlight>
                <a:latin typeface="Georgia"/>
                <a:ea typeface="Georgia"/>
                <a:cs typeface="Georgia"/>
                <a:sym typeface="Georgia"/>
              </a:rPr>
              <a:t>Millennials</a:t>
            </a:r>
            <a:r>
              <a:rPr lang="en"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: </a:t>
            </a:r>
            <a:r>
              <a:rPr lang="en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There are roughly 75 million millennials in the United States, defined as people aged 18-34,also known Generation Y. They are are generally proficient with technology and more optimistic about the future.</a:t>
            </a:r>
          </a:p>
          <a:p>
            <a:pPr marL="457200" lvl="0" indent="-228600" rtl="0">
              <a:spcBef>
                <a:spcPts val="1200"/>
              </a:spcBef>
              <a:spcAft>
                <a:spcPts val="200"/>
              </a:spcAft>
              <a:buClr>
                <a:srgbClr val="000000"/>
              </a:buClr>
              <a:buFont typeface="Georgia"/>
              <a:buChar char="❖"/>
            </a:pPr>
            <a:r>
              <a:rPr lang="en" b="1">
                <a:solidFill>
                  <a:srgbClr val="000000"/>
                </a:solidFill>
                <a:highlight>
                  <a:srgbClr val="F1C232"/>
                </a:highlight>
                <a:latin typeface="Georgia"/>
                <a:ea typeface="Georgia"/>
                <a:cs typeface="Georgia"/>
                <a:sym typeface="Georgia"/>
              </a:rPr>
              <a:t>Generation X</a:t>
            </a:r>
            <a:r>
              <a:rPr lang="en">
                <a:solidFill>
                  <a:srgbClr val="000000"/>
                </a:solidFill>
                <a:highlight>
                  <a:srgbClr val="F1C232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: Age group of </a:t>
            </a:r>
            <a:r>
              <a:rPr lang="en"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35-50. </a:t>
            </a:r>
            <a:r>
              <a:rPr lang="en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Gen X is now beginning to occupy higher and higher positions on the corporate ladder and having children of their own. They consists of parents, homeowners, managers and executives in many instances.</a:t>
            </a:r>
          </a:p>
          <a:p>
            <a:pPr lvl="0" rtl="0">
              <a:spcBef>
                <a:spcPts val="1200"/>
              </a:spcBef>
              <a:spcAft>
                <a:spcPts val="200"/>
              </a:spcAft>
              <a:buNone/>
            </a:pP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lvl="0" rtl="0">
              <a:spcBef>
                <a:spcPts val="1200"/>
              </a:spcBef>
              <a:spcAft>
                <a:spcPts val="200"/>
              </a:spcAft>
              <a:buNone/>
            </a:pPr>
            <a:endParaRPr b="1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lvl="0" rtl="0">
              <a:spcBef>
                <a:spcPts val="1200"/>
              </a:spcBef>
              <a:spcAft>
                <a:spcPts val="200"/>
              </a:spcAft>
              <a:buNone/>
            </a:pP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619"/>
    </mc:Choice>
    <mc:Fallback>
      <p:transition spd="slow" advTm="1236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0" y="299250"/>
            <a:ext cx="9144000" cy="607800"/>
          </a:xfrm>
          <a:prstGeom prst="rect">
            <a:avLst/>
          </a:prstGeom>
          <a:solidFill>
            <a:srgbClr val="4A86E8"/>
          </a:solidFill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    HOW DO THEY DIFFER FROM OTHER GROUPS?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Char char="❖"/>
            </a:pP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38" name="Shape 138" descr="58b053c805beeea9e04dde1724076741_XL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116350"/>
            <a:ext cx="4872525" cy="382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 descr="men_vs_women1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2525" y="1116350"/>
            <a:ext cx="4271475" cy="382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211"/>
    </mc:Choice>
    <mc:Fallback>
      <p:transition spd="slow" advTm="167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7800"/>
          </a:xfrm>
          <a:prstGeom prst="rect">
            <a:avLst/>
          </a:prstGeom>
          <a:solidFill>
            <a:srgbClr val="4A86E8"/>
          </a:solidFill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        </a:t>
            </a:r>
            <a:r>
              <a:rPr lang="en">
                <a:solidFill>
                  <a:schemeClr val="lt1"/>
                </a:solidFill>
              </a:rPr>
              <a:t>SOLUTION TO BEST SERVE THIS GROUP</a:t>
            </a:r>
          </a:p>
        </p:txBody>
      </p:sp>
      <p:sp>
        <p:nvSpPr>
          <p:cNvPr id="145" name="Shape 145"/>
          <p:cNvSpPr txBox="1"/>
          <p:nvPr/>
        </p:nvSpPr>
        <p:spPr>
          <a:xfrm>
            <a:off x="0" y="586350"/>
            <a:ext cx="9144000" cy="212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SzPct val="100000"/>
              <a:buFont typeface="Georgia"/>
              <a:buChar char="❖"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We should raise awareness through advertising,concentrate on features.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Georgia"/>
              <a:buChar char="❖"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For  below 18 years: They depend more on </a:t>
            </a:r>
            <a:r>
              <a:rPr lang="en" sz="1800">
                <a:highlight>
                  <a:srgbClr val="F1C232"/>
                </a:highlight>
                <a:latin typeface="Georgia"/>
                <a:ea typeface="Georgia"/>
                <a:cs typeface="Georgia"/>
                <a:sym typeface="Georgia"/>
              </a:rPr>
              <a:t>user reviews and online searches</a:t>
            </a: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 so we should concentrate on  improving search results and reviews.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Georgia"/>
              <a:buChar char="❖"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For 18 -34 years: They depend more on coupons,discounts ,incentives,reviews.So we should provide more </a:t>
            </a:r>
            <a:r>
              <a:rPr lang="en" sz="1800">
                <a:highlight>
                  <a:srgbClr val="00FFFF"/>
                </a:highlight>
                <a:latin typeface="Georgia"/>
                <a:ea typeface="Georgia"/>
                <a:cs typeface="Georgia"/>
                <a:sym typeface="Georgia"/>
              </a:rPr>
              <a:t>discounts and cashback offers</a:t>
            </a: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 and more incentive methods.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Georgia"/>
              <a:buChar char="❖"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For 35-64 years: They are on saving mode and depend on </a:t>
            </a:r>
            <a:r>
              <a:rPr lang="en" sz="1800">
                <a:highlight>
                  <a:srgbClr val="FF9900"/>
                </a:highlight>
                <a:latin typeface="Georgia"/>
                <a:ea typeface="Georgia"/>
                <a:cs typeface="Georgia"/>
                <a:sym typeface="Georgia"/>
              </a:rPr>
              <a:t>word of mouth</a:t>
            </a: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. So we should  provide better service and provide econmial range of products.</a:t>
            </a:r>
          </a:p>
        </p:txBody>
      </p:sp>
      <p:pic>
        <p:nvPicPr>
          <p:cNvPr id="146" name="Shape 146" descr="imp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630874"/>
            <a:ext cx="9144001" cy="251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851"/>
    </mc:Choice>
    <mc:Fallback>
      <p:transition spd="slow" advTm="1788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617</Words>
  <Application>Microsoft Office PowerPoint</Application>
  <PresentationFormat>On-screen Show (16:9)</PresentationFormat>
  <Paragraphs>66</Paragraphs>
  <Slides>12</Slides>
  <Notes>12</Notes>
  <HiddenSlides>0</HiddenSlides>
  <MMClips>12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Roboto</vt:lpstr>
      <vt:lpstr>Georgia</vt:lpstr>
      <vt:lpstr>geometric</vt:lpstr>
      <vt:lpstr>       </vt:lpstr>
      <vt:lpstr>                  What’s in the Presentation ?                      </vt:lpstr>
      <vt:lpstr>                          INTRODUCTION</vt:lpstr>
      <vt:lpstr>                     ZAPPOS DEMOGRAPHICS</vt:lpstr>
      <vt:lpstr>                   MISSING DEMOGRAPHICS</vt:lpstr>
      <vt:lpstr>              LIFESTYLE &amp; SPENDING BEHAVIOURS  </vt:lpstr>
      <vt:lpstr>       AGE DEMOGRAPHICS AND SEGMENTATION      </vt:lpstr>
      <vt:lpstr>    HOW DO THEY DIFFER FROM OTHER GROUPS?</vt:lpstr>
      <vt:lpstr>         SOLUTION TO BEST SERVE THIS GROUP</vt:lpstr>
      <vt:lpstr>                          COMPETITORS</vt:lpstr>
      <vt:lpstr>                     VALUE  PROPOSITIONS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</dc:title>
  <cp:lastModifiedBy>Devaguptapu, Surya</cp:lastModifiedBy>
  <cp:revision>17</cp:revision>
  <dcterms:modified xsi:type="dcterms:W3CDTF">2017-02-11T07:17:33Z</dcterms:modified>
</cp:coreProperties>
</file>